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7"/>
  </p:notesMasterIdLst>
  <p:sldIdLst>
    <p:sldId id="256" r:id="rId2"/>
    <p:sldId id="269" r:id="rId3"/>
    <p:sldId id="258" r:id="rId4"/>
    <p:sldId id="270" r:id="rId5"/>
    <p:sldId id="276" r:id="rId6"/>
    <p:sldId id="259" r:id="rId7"/>
    <p:sldId id="262" r:id="rId8"/>
    <p:sldId id="261" r:id="rId9"/>
    <p:sldId id="277" r:id="rId10"/>
    <p:sldId id="278" r:id="rId11"/>
    <p:sldId id="264" r:id="rId12"/>
    <p:sldId id="265" r:id="rId13"/>
    <p:sldId id="266" r:id="rId14"/>
    <p:sldId id="271" r:id="rId15"/>
    <p:sldId id="279" r:id="rId16"/>
  </p:sldIdLst>
  <p:sldSz cx="18288000" cy="10287000"/>
  <p:notesSz cx="6858000" cy="9144000"/>
  <p:embeddedFontLst>
    <p:embeddedFont>
      <p:font typeface="Lato" panose="020F0502020204030203" pitchFamily="34" charset="77"/>
      <p:regular r:id="rId18"/>
      <p:bold r:id="rId19"/>
      <p:italic r:id="rId20"/>
      <p:boldItalic r:id="rId21"/>
    </p:embeddedFont>
    <p:embeddedFont>
      <p:font typeface="Lato Heavy" panose="020F0502020204030203" pitchFamily="34" charset="77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8B9FF"/>
    <a:srgbClr val="3833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 autoAdjust="0"/>
    <p:restoredTop sz="94643" autoAdjust="0"/>
  </p:normalViewPr>
  <p:slideViewPr>
    <p:cSldViewPr>
      <p:cViewPr varScale="1">
        <p:scale>
          <a:sx n="60" d="100"/>
          <a:sy n="60" d="100"/>
        </p:scale>
        <p:origin x="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2.tiff>
</file>

<file path=ppt/media/image3.tiff>
</file>

<file path=ppt/media/image4.png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59297C-D6E9-5941-8D11-41BD3FF9357A}" type="datetimeFigureOut">
              <a:rPr lang="en-US" smtClean="0"/>
              <a:t>5/10/19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9703514-8926-3743-B7A9-5375A287C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49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 merged data; less management needed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9703514-8926-3743-B7A9-5375A287C6F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5780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5/9/19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iff"/><Relationship Id="rId3" Type="http://schemas.openxmlformats.org/officeDocument/2006/relationships/image" Target="../media/image9.tiff"/><Relationship Id="rId7" Type="http://schemas.openxmlformats.org/officeDocument/2006/relationships/image" Target="../media/image13.tiff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2.tiff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emf"/><Relationship Id="rId3" Type="http://schemas.openxmlformats.org/officeDocument/2006/relationships/image" Target="../media/image16.emf"/><Relationship Id="rId7" Type="http://schemas.openxmlformats.org/officeDocument/2006/relationships/image" Target="../media/image20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emf"/><Relationship Id="rId5" Type="http://schemas.openxmlformats.org/officeDocument/2006/relationships/image" Target="../media/image18.emf"/><Relationship Id="rId4" Type="http://schemas.openxmlformats.org/officeDocument/2006/relationships/image" Target="../media/image17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censushardtocountmaps2020.us/" TargetMode="Externa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3942" t="20896" r="13942" b="20896"/>
          <a:stretch>
            <a:fillRect/>
          </a:stretch>
        </p:blipFill>
        <p:spPr>
          <a:xfrm>
            <a:off x="-84432" y="-118205"/>
            <a:ext cx="13188245" cy="10644791"/>
          </a:xfrm>
          <a:prstGeom prst="rect">
            <a:avLst/>
          </a:prstGeom>
        </p:spPr>
      </p:pic>
      <p:sp>
        <p:nvSpPr>
          <p:cNvPr id="5" name="TextBox 5"/>
          <p:cNvSpPr txBox="1"/>
          <p:nvPr/>
        </p:nvSpPr>
        <p:spPr>
          <a:xfrm>
            <a:off x="889359" y="1777629"/>
            <a:ext cx="10990538" cy="682808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3329"/>
              </a:lnSpc>
            </a:pPr>
            <a:r>
              <a:rPr lang="en-US" sz="14400" b="1" dirty="0">
                <a:solidFill>
                  <a:srgbClr val="FFFFFF"/>
                </a:solidFill>
                <a:latin typeface="Lato Heavy"/>
              </a:rPr>
              <a:t>Census 2020: </a:t>
            </a:r>
            <a:r>
              <a:rPr lang="en-US" sz="14490" b="1" dirty="0">
                <a:solidFill>
                  <a:srgbClr val="FFFFFF"/>
                </a:solidFill>
                <a:latin typeface="Lato Heavy"/>
              </a:rPr>
              <a:t>Hard</a:t>
            </a:r>
            <a:r>
              <a:rPr lang="en-US" sz="14400" b="1" dirty="0">
                <a:solidFill>
                  <a:srgbClr val="FFFFFF"/>
                </a:solidFill>
                <a:latin typeface="Lato Heavy"/>
              </a:rPr>
              <a:t> to Count Communities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14759" y="8605717"/>
            <a:ext cx="8957396" cy="6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9"/>
              </a:lnSpc>
            </a:pPr>
            <a:r>
              <a:rPr lang="en-US" sz="3821" b="1" spc="76" dirty="0">
                <a:solidFill>
                  <a:srgbClr val="38B9FF"/>
                </a:solidFill>
                <a:latin typeface="Lato"/>
              </a:rPr>
              <a:t>Miranda Badgett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1132130" y="2407691"/>
            <a:ext cx="13461504" cy="999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59"/>
              </a:lnSpc>
            </a:pPr>
            <a:r>
              <a:rPr lang="en-US" sz="9910" b="1" dirty="0">
                <a:solidFill>
                  <a:srgbClr val="FF0000"/>
                </a:solidFill>
                <a:latin typeface="Lato Heavy"/>
              </a:rPr>
              <a:t>Wait, What?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FB9EA70-1AE0-1642-963A-B51D4A8B3D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05640" y="6719777"/>
            <a:ext cx="3098800" cy="31242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0A7AFDB-0663-D446-87DE-060C17137A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067799" y="6743700"/>
            <a:ext cx="3098800" cy="31242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78716A-065A-5448-91EC-46024E293B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0774" y="6743700"/>
            <a:ext cx="3098800" cy="3124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1D8747B-7CC0-B946-95E4-3E1D9411FE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3749" y="6743700"/>
            <a:ext cx="3098800" cy="3124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1FF52A3-DB3D-974E-86A4-F77009C65A4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29238" y="3352321"/>
            <a:ext cx="3098800" cy="31242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D23C5D-7E53-214F-BBA0-9EE74C3B142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310774" y="3372700"/>
            <a:ext cx="3098800" cy="31242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1B81BD9-B2AE-D746-A36E-62B5FE1C16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3749" y="3389948"/>
            <a:ext cx="3098800" cy="3124200"/>
          </a:xfrm>
          <a:prstGeom prst="rect">
            <a:avLst/>
          </a:prstGeom>
        </p:spPr>
      </p:pic>
      <p:sp>
        <p:nvSpPr>
          <p:cNvPr id="23" name="TextBox 2">
            <a:extLst>
              <a:ext uri="{FF2B5EF4-FFF2-40B4-BE49-F238E27FC236}">
                <a16:creationId xmlns:a16="http://schemas.microsoft.com/office/drawing/2014/main" id="{7BAC0894-15C4-2E41-867D-98E8F6A6AF5B}"/>
              </a:ext>
            </a:extLst>
          </p:cNvPr>
          <p:cNvSpPr txBox="1"/>
          <p:nvPr/>
        </p:nvSpPr>
        <p:spPr>
          <a:xfrm>
            <a:off x="12128038" y="3549855"/>
            <a:ext cx="5943600" cy="307776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7072" lvl="1"/>
            <a:r>
              <a:rPr lang="en-US" sz="2000" b="1" dirty="0">
                <a:solidFill>
                  <a:srgbClr val="38B9FF"/>
                </a:solidFill>
                <a:latin typeface="Lato"/>
              </a:rPr>
              <a:t>Top Row (L-R): 2010 Response Rates for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Total Population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White Alone or Combo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Black Alone or Combo</a:t>
            </a:r>
          </a:p>
          <a:p>
            <a:pPr marL="327072" lvl="1"/>
            <a:r>
              <a:rPr lang="en-US" sz="2000" b="1" dirty="0">
                <a:solidFill>
                  <a:srgbClr val="38B9FF"/>
                </a:solidFill>
                <a:latin typeface="Lato"/>
              </a:rPr>
              <a:t>Bottom Row (L-R): 2010 Response Rates for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American Indian/Alaska Native Alone or Combo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Asian Alone or Combo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Hispanic</a:t>
            </a:r>
          </a:p>
          <a:p>
            <a:pPr marL="498522" lvl="1" indent="-171450"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38B9FF"/>
                </a:solidFill>
                <a:latin typeface="Lato"/>
              </a:rPr>
              <a:t>Native Hawaiian or Pacific Islander Alone or Combo</a:t>
            </a:r>
          </a:p>
        </p:txBody>
      </p:sp>
    </p:spTree>
    <p:extLst>
      <p:ext uri="{BB962C8B-B14F-4D97-AF65-F5344CB8AC3E}">
        <p14:creationId xmlns:p14="http://schemas.microsoft.com/office/powerpoint/2010/main" val="1877132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4"/>
          <p:cNvSpPr txBox="1"/>
          <p:nvPr/>
        </p:nvSpPr>
        <p:spPr>
          <a:xfrm>
            <a:off x="1132130" y="2407691"/>
            <a:ext cx="13461504" cy="9995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7259"/>
              </a:lnSpc>
            </a:pPr>
            <a:r>
              <a:rPr lang="en-US" sz="9910" b="1" dirty="0">
                <a:solidFill>
                  <a:srgbClr val="38B9FF"/>
                </a:solidFill>
                <a:latin typeface="Lato Heavy"/>
              </a:rPr>
              <a:t>Replication/Validation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C234276E-972A-B14D-87F0-9624FE0E20D1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869663" y="3981248"/>
            <a:ext cx="5943600" cy="3492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B9A829-CD41-234A-8E1E-E14C80B63717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869663" y="4680030"/>
            <a:ext cx="5943600" cy="34925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79C0E66-6188-3343-B14A-258C9C12628B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1883840" y="5253802"/>
            <a:ext cx="5943600" cy="192024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E6C31AC7-0409-F241-9136-9B30F5B7FDCC}"/>
              </a:ext>
            </a:extLst>
          </p:cNvPr>
          <p:cNvPicPr/>
          <p:nvPr/>
        </p:nvPicPr>
        <p:blipFill>
          <a:blip r:embed="rId5"/>
          <a:stretch>
            <a:fillRect/>
          </a:stretch>
        </p:blipFill>
        <p:spPr>
          <a:xfrm>
            <a:off x="1883840" y="7413193"/>
            <a:ext cx="5943600" cy="349250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B2A9DB9-6C02-3745-931B-2B42F495FED8}"/>
              </a:ext>
            </a:extLst>
          </p:cNvPr>
          <p:cNvPicPr/>
          <p:nvPr/>
        </p:nvPicPr>
        <p:blipFill>
          <a:blip r:embed="rId6"/>
          <a:stretch>
            <a:fillRect/>
          </a:stretch>
        </p:blipFill>
        <p:spPr>
          <a:xfrm>
            <a:off x="1883840" y="7952418"/>
            <a:ext cx="5943600" cy="209423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F548B3E-B449-2D4D-8818-169FCAD8908F}"/>
              </a:ext>
            </a:extLst>
          </p:cNvPr>
          <p:cNvPicPr/>
          <p:nvPr/>
        </p:nvPicPr>
        <p:blipFill>
          <a:blip r:embed="rId7"/>
          <a:stretch>
            <a:fillRect/>
          </a:stretch>
        </p:blipFill>
        <p:spPr>
          <a:xfrm>
            <a:off x="9280451" y="3973052"/>
            <a:ext cx="5943600" cy="34925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AD17F32-5EE1-B54F-8618-0D64FE3B27BC}"/>
              </a:ext>
            </a:extLst>
          </p:cNvPr>
          <p:cNvPicPr/>
          <p:nvPr/>
        </p:nvPicPr>
        <p:blipFill>
          <a:blip r:embed="rId8"/>
          <a:stretch>
            <a:fillRect/>
          </a:stretch>
        </p:blipFill>
        <p:spPr>
          <a:xfrm>
            <a:off x="9296400" y="4665401"/>
            <a:ext cx="5943600" cy="331660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14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80315" y="1965368"/>
            <a:ext cx="9363075" cy="11599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9026"/>
              </a:lnSpc>
            </a:pPr>
            <a:r>
              <a:rPr lang="en-US" sz="9810" b="1" dirty="0">
                <a:solidFill>
                  <a:schemeClr val="bg1"/>
                </a:solidFill>
                <a:latin typeface="Lato Heavy"/>
              </a:rPr>
              <a:t>Results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14504" y="3445585"/>
            <a:ext cx="9429750" cy="475373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54144" lvl="1" indent="-327072">
              <a:lnSpc>
                <a:spcPts val="6339"/>
              </a:lnSpc>
              <a:buFont typeface="Arial"/>
              <a:buChar char="•"/>
            </a:pPr>
            <a:r>
              <a:rPr lang="en-US" sz="3962" b="1" spc="79" dirty="0">
                <a:solidFill>
                  <a:srgbClr val="FFFFFF"/>
                </a:solidFill>
                <a:latin typeface="Lato"/>
              </a:rPr>
              <a:t>Demographic values are not correlated with 2010 response rate</a:t>
            </a:r>
          </a:p>
          <a:p>
            <a:pPr marL="654144" lvl="1" indent="-327072">
              <a:lnSpc>
                <a:spcPts val="6339"/>
              </a:lnSpc>
              <a:buFont typeface="Arial"/>
              <a:buChar char="•"/>
            </a:pPr>
            <a:r>
              <a:rPr lang="en-US" sz="3962" b="1" spc="79" dirty="0">
                <a:solidFill>
                  <a:srgbClr val="FFFFFF"/>
                </a:solidFill>
                <a:latin typeface="Lato"/>
              </a:rPr>
              <a:t>“White Alone or Combo” and “Hispanic” are only significant variables based on p-value</a:t>
            </a:r>
          </a:p>
          <a:p>
            <a:pPr marL="654144" lvl="1" indent="-327072">
              <a:lnSpc>
                <a:spcPts val="6339"/>
              </a:lnSpc>
              <a:buFont typeface="Arial"/>
              <a:buChar char="•"/>
            </a:pPr>
            <a:endParaRPr lang="en-US" sz="3962" b="1" spc="79" dirty="0">
              <a:solidFill>
                <a:srgbClr val="FFFFFF"/>
              </a:solidFill>
              <a:latin typeface="Lato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9879E9-5503-9842-8B3A-78BA662151DE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10543390" y="4229100"/>
            <a:ext cx="7053494" cy="559953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DDE2419-C5B9-9D4A-8198-4688D105C8D6}"/>
              </a:ext>
            </a:extLst>
          </p:cNvPr>
          <p:cNvPicPr/>
          <p:nvPr/>
        </p:nvPicPr>
        <p:blipFill>
          <a:blip r:embed="rId3"/>
          <a:stretch>
            <a:fillRect/>
          </a:stretch>
        </p:blipFill>
        <p:spPr>
          <a:xfrm>
            <a:off x="10543390" y="3445585"/>
            <a:ext cx="7053494" cy="463296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180315" y="1965368"/>
            <a:ext cx="16117085" cy="115999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9026"/>
              </a:lnSpc>
            </a:pPr>
            <a:r>
              <a:rPr lang="en-US" sz="9810" b="1" dirty="0">
                <a:solidFill>
                  <a:srgbClr val="00B0F0"/>
                </a:solidFill>
                <a:latin typeface="Lato Heavy"/>
              </a:rPr>
              <a:t>Limitations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14504" y="3445585"/>
            <a:ext cx="7800896" cy="71774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7072" lvl="1">
              <a:lnSpc>
                <a:spcPts val="6339"/>
              </a:lnSpc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Bias in Census data collection</a:t>
            </a:r>
          </a:p>
          <a:p>
            <a:pPr marL="1355772" lvl="2" indent="-571500">
              <a:lnSpc>
                <a:spcPts val="6339"/>
              </a:lnSpc>
              <a:buFont typeface="Arial" panose="020B0604020202020204" pitchFamily="34" charset="0"/>
              <a:buChar char="•"/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Limited sample representation in undercounted communities</a:t>
            </a:r>
          </a:p>
          <a:p>
            <a:pPr marL="1355772" lvl="2" indent="-571500">
              <a:lnSpc>
                <a:spcPts val="6339"/>
              </a:lnSpc>
              <a:buFont typeface="Arial" panose="020B0604020202020204" pitchFamily="34" charset="0"/>
              <a:buChar char="•"/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Bias in structure of questions</a:t>
            </a:r>
          </a:p>
          <a:p>
            <a:pPr marL="327072" lvl="1">
              <a:lnSpc>
                <a:spcPts val="6339"/>
              </a:lnSpc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Challenge of validating Census data (ACS estimates)</a:t>
            </a:r>
          </a:p>
          <a:p>
            <a:pPr marL="784272" lvl="2">
              <a:lnSpc>
                <a:spcPts val="6339"/>
              </a:lnSpc>
            </a:pPr>
            <a:endParaRPr lang="en-US" sz="3962" b="1" spc="79" dirty="0">
              <a:solidFill>
                <a:srgbClr val="FF1402"/>
              </a:solidFill>
              <a:latin typeface="La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216E16-8963-864E-9A4E-B8717FBF219C}"/>
              </a:ext>
            </a:extLst>
          </p:cNvPr>
          <p:cNvSpPr txBox="1"/>
          <p:nvPr/>
        </p:nvSpPr>
        <p:spPr>
          <a:xfrm>
            <a:off x="8915400" y="3445584"/>
            <a:ext cx="8972550" cy="717747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7072" lvl="1">
              <a:lnSpc>
                <a:spcPts val="6339"/>
              </a:lnSpc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Replication and validation of source data</a:t>
            </a:r>
          </a:p>
          <a:p>
            <a:pPr marL="1355772" lvl="2" indent="-571500">
              <a:lnSpc>
                <a:spcPts val="6339"/>
              </a:lnSpc>
              <a:buFont typeface="Arial" panose="020B0604020202020204" pitchFamily="34" charset="0"/>
              <a:buChar char="•"/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Census Bureau site and broken web links</a:t>
            </a:r>
          </a:p>
          <a:p>
            <a:pPr marL="327072" lvl="1">
              <a:lnSpc>
                <a:spcPts val="6339"/>
              </a:lnSpc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“User error”</a:t>
            </a:r>
          </a:p>
          <a:p>
            <a:pPr marL="898572" lvl="1" indent="-571500">
              <a:lnSpc>
                <a:spcPts val="6339"/>
              </a:lnSpc>
              <a:buFont typeface="Arial" panose="020B0604020202020204" pitchFamily="34" charset="0"/>
              <a:buChar char="•"/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Lack of accessible data</a:t>
            </a:r>
          </a:p>
          <a:p>
            <a:pPr marL="898572" lvl="1" indent="-571500">
              <a:lnSpc>
                <a:spcPts val="6339"/>
              </a:lnSpc>
              <a:buFont typeface="Arial" panose="020B0604020202020204" pitchFamily="34" charset="0"/>
              <a:buChar char="•"/>
            </a:pPr>
            <a:r>
              <a:rPr lang="en-US" sz="3962" b="1" spc="79" dirty="0">
                <a:solidFill>
                  <a:srgbClr val="FF1402"/>
                </a:solidFill>
                <a:latin typeface="Lato"/>
              </a:rPr>
              <a:t>Scatter plot in STATA did not use response rate on y-axis</a:t>
            </a:r>
          </a:p>
          <a:p>
            <a:pPr>
              <a:lnSpc>
                <a:spcPts val="6339"/>
              </a:lnSpc>
            </a:pPr>
            <a:endParaRPr lang="en-US" sz="3962" b="1" spc="79" dirty="0">
              <a:solidFill>
                <a:srgbClr val="FF1402"/>
              </a:solidFill>
              <a:latin typeface="Lato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B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9676" y="4327960"/>
            <a:ext cx="15658124" cy="4878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7072" lvl="1">
              <a:lnSpc>
                <a:spcPts val="4754"/>
              </a:lnSpc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Outreach and engagement for communities at risk of being undercounted in 2020 Census</a:t>
            </a:r>
          </a:p>
          <a:p>
            <a:pPr marL="1355772" lvl="2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Potential citizenship question and threat of decreasing response rates</a:t>
            </a:r>
          </a:p>
          <a:p>
            <a:pPr marL="1355772" lvl="2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Online Census</a:t>
            </a:r>
          </a:p>
          <a:p>
            <a:pPr marL="1355772" lvl="2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Census Complete Count Committees – state and local</a:t>
            </a:r>
          </a:p>
          <a:p>
            <a:pPr marL="654144" lvl="1" indent="-327072">
              <a:lnSpc>
                <a:spcPts val="4754"/>
              </a:lnSpc>
              <a:buFont typeface="Arial"/>
              <a:buChar char="•"/>
            </a:pPr>
            <a:endParaRPr lang="en-US" sz="3962" b="1" dirty="0">
              <a:solidFill>
                <a:srgbClr val="FFFFFF"/>
              </a:solidFill>
              <a:latin typeface="Lato"/>
            </a:endParaRPr>
          </a:p>
          <a:p>
            <a:pPr marL="654144" lvl="1" indent="-327072">
              <a:lnSpc>
                <a:spcPts val="4754"/>
              </a:lnSpc>
              <a:buFont typeface="Arial"/>
              <a:buChar char="•"/>
            </a:pPr>
            <a:endParaRPr lang="en-US" sz="3962" b="1" dirty="0">
              <a:solidFill>
                <a:srgbClr val="FFFFFF"/>
              </a:solidFill>
              <a:latin typeface="Lato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239292" y="2437456"/>
            <a:ext cx="10648950" cy="14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rgbClr val="FFFFFF"/>
                </a:solidFill>
                <a:latin typeface="Lato Heavy"/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1698681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2"/>
          <a:srcRect l="13942" t="20896" r="13942" b="20896"/>
          <a:stretch>
            <a:fillRect/>
          </a:stretch>
        </p:blipFill>
        <p:spPr>
          <a:xfrm>
            <a:off x="-84432" y="-118205"/>
            <a:ext cx="13188245" cy="10644791"/>
          </a:xfrm>
          <a:prstGeom prst="rect">
            <a:avLst/>
          </a:prstGeom>
        </p:spPr>
      </p:pic>
      <p:sp>
        <p:nvSpPr>
          <p:cNvPr id="6" name="TextBox 6"/>
          <p:cNvSpPr txBox="1"/>
          <p:nvPr/>
        </p:nvSpPr>
        <p:spPr>
          <a:xfrm>
            <a:off x="914759" y="8605717"/>
            <a:ext cx="8957396" cy="6141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5349"/>
              </a:lnSpc>
            </a:pPr>
            <a:r>
              <a:rPr lang="en-US" sz="3821" b="1" spc="76" dirty="0">
                <a:solidFill>
                  <a:srgbClr val="38B9FF"/>
                </a:solidFill>
                <a:latin typeface="Lato"/>
              </a:rPr>
              <a:t>That’s the presentation.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BDB01832-B4BF-264B-80D9-B0F9A310D52A}"/>
              </a:ext>
            </a:extLst>
          </p:cNvPr>
          <p:cNvSpPr txBox="1"/>
          <p:nvPr/>
        </p:nvSpPr>
        <p:spPr>
          <a:xfrm>
            <a:off x="685800" y="6930707"/>
            <a:ext cx="10248983" cy="167501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3018"/>
              </a:lnSpc>
            </a:pPr>
            <a:r>
              <a:rPr lang="en-US" sz="14150" b="1" dirty="0">
                <a:solidFill>
                  <a:srgbClr val="FFFFFF"/>
                </a:solidFill>
                <a:latin typeface="Lato Heavy"/>
              </a:rPr>
              <a:t>That’s it.</a:t>
            </a:r>
          </a:p>
        </p:txBody>
      </p:sp>
    </p:spTree>
    <p:extLst>
      <p:ext uri="{BB962C8B-B14F-4D97-AF65-F5344CB8AC3E}">
        <p14:creationId xmlns:p14="http://schemas.microsoft.com/office/powerpoint/2010/main" val="30473776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B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39292" y="2437456"/>
            <a:ext cx="10648950" cy="14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rgbClr val="FFFFFF"/>
                </a:solidFill>
                <a:latin typeface="Lato Heavy"/>
              </a:rPr>
              <a:t>Background</a:t>
            </a:r>
          </a:p>
        </p:txBody>
      </p:sp>
      <p:sp>
        <p:nvSpPr>
          <p:cNvPr id="5" name="TextBox 2">
            <a:extLst>
              <a:ext uri="{FF2B5EF4-FFF2-40B4-BE49-F238E27FC236}">
                <a16:creationId xmlns:a16="http://schemas.microsoft.com/office/drawing/2014/main" id="{7D727ADE-5824-C941-A3BB-9A6F40C6837E}"/>
              </a:ext>
            </a:extLst>
          </p:cNvPr>
          <p:cNvSpPr txBox="1"/>
          <p:nvPr/>
        </p:nvSpPr>
        <p:spPr>
          <a:xfrm>
            <a:off x="875109" y="4271784"/>
            <a:ext cx="9630668" cy="5504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4"/>
              </a:lnSpc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Why is this important?</a:t>
            </a:r>
          </a:p>
          <a:p>
            <a:pPr marL="1028700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Census 2020 and the risk of an undercount</a:t>
            </a:r>
          </a:p>
          <a:p>
            <a:pPr>
              <a:lnSpc>
                <a:spcPts val="4754"/>
              </a:lnSpc>
            </a:pPr>
            <a:endParaRPr lang="en-US" sz="3962" b="1" dirty="0">
              <a:solidFill>
                <a:srgbClr val="FFFFFF"/>
              </a:solidFill>
              <a:latin typeface="Lato Heavy"/>
            </a:endParaRPr>
          </a:p>
          <a:p>
            <a:pPr>
              <a:lnSpc>
                <a:spcPts val="4754"/>
              </a:lnSpc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Evolution from original research idea</a:t>
            </a:r>
          </a:p>
          <a:p>
            <a:pPr marL="1028700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Hard to Count communities, voter suppression, and voter turnout</a:t>
            </a:r>
          </a:p>
          <a:p>
            <a:pPr>
              <a:lnSpc>
                <a:spcPts val="4754"/>
              </a:lnSpc>
            </a:pPr>
            <a:endParaRPr lang="en-US" sz="3962" b="1" dirty="0">
              <a:solidFill>
                <a:srgbClr val="FFFFFF"/>
              </a:solidFill>
              <a:latin typeface="Lato Heavy"/>
            </a:endParaRPr>
          </a:p>
          <a:p>
            <a:pPr>
              <a:lnSpc>
                <a:spcPts val="4754"/>
              </a:lnSpc>
            </a:pPr>
            <a:endParaRPr lang="en-US" sz="3962" b="1" dirty="0">
              <a:solidFill>
                <a:srgbClr val="FFFFFF"/>
              </a:solidFill>
              <a:latin typeface="Lato Heavy"/>
            </a:endParaRPr>
          </a:p>
        </p:txBody>
      </p:sp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F32E1C7C-16BD-1944-B1FF-4AC32F5B5D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48800" y="2459607"/>
            <a:ext cx="7320516" cy="702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835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140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76881" y="3946502"/>
            <a:ext cx="9630668" cy="550496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754"/>
              </a:lnSpc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What relationship (i.e., correlation) do demographic factors (e.g., race, ethnicity) have to 2010 Census response rates in Hard To Count Communities?</a:t>
            </a:r>
          </a:p>
          <a:p>
            <a:pPr>
              <a:lnSpc>
                <a:spcPts val="4754"/>
              </a:lnSpc>
            </a:pPr>
            <a:endParaRPr lang="en-US" sz="3962" b="1" dirty="0">
              <a:solidFill>
                <a:srgbClr val="FFFFFF"/>
              </a:solidFill>
              <a:latin typeface="Lato Heavy"/>
            </a:endParaRPr>
          </a:p>
          <a:p>
            <a:pPr>
              <a:lnSpc>
                <a:spcPts val="4754"/>
              </a:lnSpc>
            </a:pPr>
            <a:r>
              <a:rPr lang="en-US" sz="3962" b="1" i="1" dirty="0">
                <a:solidFill>
                  <a:srgbClr val="FFFFFF"/>
                </a:solidFill>
                <a:latin typeface="Lato Heavy"/>
              </a:rPr>
              <a:t>Independent variable – demographic factors (e.g., race, ethnicity)</a:t>
            </a:r>
          </a:p>
          <a:p>
            <a:pPr>
              <a:lnSpc>
                <a:spcPts val="4754"/>
              </a:lnSpc>
            </a:pPr>
            <a:r>
              <a:rPr lang="en-US" sz="3962" b="1" i="1" dirty="0">
                <a:solidFill>
                  <a:srgbClr val="FFFFFF"/>
                </a:solidFill>
                <a:latin typeface="Lato Heavy"/>
              </a:rPr>
              <a:t>Dependent variable – 2010 Census mail-in response rate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03462" y="2247900"/>
            <a:ext cx="11164491" cy="1441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chemeClr val="bg1"/>
                </a:solidFill>
                <a:latin typeface="Lato Heavy"/>
              </a:rPr>
              <a:t>Research Question</a:t>
            </a:r>
          </a:p>
        </p:txBody>
      </p:sp>
      <p:sp>
        <p:nvSpPr>
          <p:cNvPr id="7" name="TextBox 2">
            <a:extLst>
              <a:ext uri="{FF2B5EF4-FFF2-40B4-BE49-F238E27FC236}">
                <a16:creationId xmlns:a16="http://schemas.microsoft.com/office/drawing/2014/main" id="{E809D618-E36C-234D-B7AB-3A6450E88A0B}"/>
              </a:ext>
            </a:extLst>
          </p:cNvPr>
          <p:cNvSpPr txBox="1"/>
          <p:nvPr/>
        </p:nvSpPr>
        <p:spPr>
          <a:xfrm>
            <a:off x="11125200" y="5067300"/>
            <a:ext cx="7010400" cy="304275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4754"/>
              </a:lnSpc>
            </a:pPr>
            <a:r>
              <a:rPr lang="en-US" sz="3962" b="1" dirty="0">
                <a:solidFill>
                  <a:srgbClr val="FFFFFF"/>
                </a:solidFill>
                <a:latin typeface="Lato Heavy"/>
              </a:rPr>
              <a:t>Hypothesis: Response rates will have a positive correlation with white communities and a negative correlation with populations of color.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50940" y="3467100"/>
            <a:ext cx="15789259" cy="4878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27072" lvl="1">
              <a:lnSpc>
                <a:spcPts val="4754"/>
              </a:lnSpc>
            </a:pPr>
            <a:r>
              <a:rPr lang="en-US" sz="3962" b="1" dirty="0">
                <a:solidFill>
                  <a:srgbClr val="38B9FF"/>
                </a:solidFill>
                <a:latin typeface="Lato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Census 2020 HTC Map Application</a:t>
            </a:r>
            <a:endParaRPr lang="en-US" sz="3962" b="1" dirty="0">
              <a:solidFill>
                <a:srgbClr val="38B9FF"/>
              </a:solidFill>
              <a:latin typeface="Lato"/>
            </a:endParaRPr>
          </a:p>
          <a:p>
            <a:pPr marL="327072" lvl="1">
              <a:lnSpc>
                <a:spcPts val="4754"/>
              </a:lnSpc>
            </a:pPr>
            <a:endParaRPr lang="en-US" sz="3962" b="1" dirty="0">
              <a:solidFill>
                <a:srgbClr val="38B9FF"/>
              </a:solidFill>
              <a:latin typeface="Lato"/>
            </a:endParaRPr>
          </a:p>
          <a:p>
            <a:pPr marL="327072" lvl="1">
              <a:lnSpc>
                <a:spcPts val="4754"/>
              </a:lnSpc>
            </a:pPr>
            <a:r>
              <a:rPr lang="en-US" sz="3962" b="1" dirty="0">
                <a:solidFill>
                  <a:srgbClr val="38B9FF"/>
                </a:solidFill>
                <a:latin typeface="Lato"/>
              </a:rPr>
              <a:t>Statewide data for Texas by Census tract – excel file</a:t>
            </a:r>
          </a:p>
          <a:p>
            <a:pPr marL="1111344" lvl="2" indent="-327072">
              <a:lnSpc>
                <a:spcPts val="4754"/>
              </a:lnSpc>
              <a:buFont typeface="Arial"/>
              <a:buChar char="•"/>
            </a:pPr>
            <a:r>
              <a:rPr lang="en-US" sz="3962" b="1" dirty="0">
                <a:solidFill>
                  <a:srgbClr val="38B9FF"/>
                </a:solidFill>
                <a:latin typeface="Lato"/>
              </a:rPr>
              <a:t>Includes mail return rate data for the 2010 Census</a:t>
            </a:r>
          </a:p>
          <a:p>
            <a:pPr marL="1111344" lvl="2" indent="-327072">
              <a:lnSpc>
                <a:spcPts val="4754"/>
              </a:lnSpc>
              <a:buFont typeface="Arial"/>
              <a:buChar char="•"/>
            </a:pPr>
            <a:r>
              <a:rPr lang="en-US" sz="3962" b="1" dirty="0">
                <a:solidFill>
                  <a:srgbClr val="38B9FF"/>
                </a:solidFill>
                <a:latin typeface="Lato"/>
              </a:rPr>
              <a:t>2013-2017 American Community Survey (ACS) population estimates</a:t>
            </a:r>
          </a:p>
          <a:p>
            <a:pPr marL="1111344" lvl="2" indent="-327072">
              <a:lnSpc>
                <a:spcPts val="4754"/>
              </a:lnSpc>
              <a:buFont typeface="Arial"/>
              <a:buChar char="•"/>
            </a:pPr>
            <a:r>
              <a:rPr lang="en-US" sz="3962" b="1" dirty="0">
                <a:solidFill>
                  <a:srgbClr val="38B9FF"/>
                </a:solidFill>
                <a:latin typeface="Lato"/>
              </a:rPr>
              <a:t>ACS 2013-2017 internet access estimates</a:t>
            </a:r>
          </a:p>
          <a:p>
            <a:pPr marL="1111344" lvl="2" indent="-327072">
              <a:lnSpc>
                <a:spcPts val="4754"/>
              </a:lnSpc>
              <a:buFont typeface="Arial"/>
              <a:buChar char="•"/>
            </a:pPr>
            <a:r>
              <a:rPr lang="en-US" sz="3962" b="1" dirty="0">
                <a:solidFill>
                  <a:srgbClr val="38B9FF"/>
                </a:solidFill>
                <a:latin typeface="Lato"/>
              </a:rPr>
              <a:t>Public data – allows for replicability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371600" y="1866900"/>
            <a:ext cx="10648950" cy="14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rgbClr val="FF1402"/>
                </a:solidFill>
                <a:latin typeface="Lato Heavy"/>
              </a:rPr>
              <a:t>Data Sources</a:t>
            </a:r>
          </a:p>
        </p:txBody>
      </p:sp>
    </p:spTree>
    <p:extLst>
      <p:ext uri="{BB962C8B-B14F-4D97-AF65-F5344CB8AC3E}">
        <p14:creationId xmlns:p14="http://schemas.microsoft.com/office/powerpoint/2010/main" val="42048913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B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86E7418-AFBB-0146-A5FD-F97D45384C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723900"/>
            <a:ext cx="14554199" cy="9075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3322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/>
          </p:cNvPicPr>
          <p:nvPr/>
        </p:nvPicPr>
        <p:blipFill>
          <a:blip r:embed="rId3"/>
          <a:srcRect l="35903" t="41137" r="35903" b="41137"/>
          <a:stretch>
            <a:fillRect/>
          </a:stretch>
        </p:blipFill>
        <p:spPr>
          <a:xfrm>
            <a:off x="3899058" y="2370663"/>
            <a:ext cx="5156086" cy="3241477"/>
          </a:xfrm>
          <a:prstGeom prst="rect">
            <a:avLst/>
          </a:prstGeom>
        </p:spPr>
      </p:pic>
      <p:sp>
        <p:nvSpPr>
          <p:cNvPr id="3" name="TextBox 3"/>
          <p:cNvSpPr txBox="1"/>
          <p:nvPr/>
        </p:nvSpPr>
        <p:spPr>
          <a:xfrm>
            <a:off x="4343510" y="2777719"/>
            <a:ext cx="4238625" cy="446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17"/>
              </a:lnSpc>
            </a:pPr>
            <a:r>
              <a:rPr lang="en-US" sz="2688" b="1" spc="107" dirty="0">
                <a:solidFill>
                  <a:srgbClr val="FFFFFF"/>
                </a:solidFill>
                <a:latin typeface="Lato Heavy"/>
              </a:rPr>
              <a:t>1. DATA ACQUISITION</a:t>
            </a:r>
          </a:p>
        </p:txBody>
      </p:sp>
      <p:pic>
        <p:nvPicPr>
          <p:cNvPr id="4" name="Picture 4"/>
          <p:cNvPicPr>
            <a:picLocks noChangeAspect="1"/>
          </p:cNvPicPr>
          <p:nvPr/>
        </p:nvPicPr>
        <p:blipFill>
          <a:blip r:embed="rId4"/>
          <a:srcRect l="35903" t="41137" r="35903" b="41137"/>
          <a:stretch>
            <a:fillRect/>
          </a:stretch>
        </p:blipFill>
        <p:spPr>
          <a:xfrm>
            <a:off x="9230081" y="2370663"/>
            <a:ext cx="5156086" cy="3241477"/>
          </a:xfrm>
          <a:prstGeom prst="rect">
            <a:avLst/>
          </a:prstGeom>
        </p:spPr>
      </p:pic>
      <p:pic>
        <p:nvPicPr>
          <p:cNvPr id="5" name="Picture 5"/>
          <p:cNvPicPr>
            <a:picLocks noChangeAspect="1"/>
          </p:cNvPicPr>
          <p:nvPr/>
        </p:nvPicPr>
        <p:blipFill>
          <a:blip r:embed="rId4"/>
          <a:srcRect l="35903" t="41137" r="35903" b="41137"/>
          <a:stretch>
            <a:fillRect/>
          </a:stretch>
        </p:blipFill>
        <p:spPr>
          <a:xfrm>
            <a:off x="3899058" y="5799663"/>
            <a:ext cx="5156086" cy="3241477"/>
          </a:xfrm>
          <a:prstGeom prst="rect">
            <a:avLst/>
          </a:prstGeom>
        </p:spPr>
      </p:pic>
      <p:pic>
        <p:nvPicPr>
          <p:cNvPr id="6" name="Picture 6"/>
          <p:cNvPicPr>
            <a:picLocks noChangeAspect="1"/>
          </p:cNvPicPr>
          <p:nvPr/>
        </p:nvPicPr>
        <p:blipFill>
          <a:blip r:embed="rId3"/>
          <a:srcRect l="35903" t="41137" r="35903" b="41137"/>
          <a:stretch>
            <a:fillRect/>
          </a:stretch>
        </p:blipFill>
        <p:spPr>
          <a:xfrm>
            <a:off x="9230083" y="5799663"/>
            <a:ext cx="5156086" cy="3241477"/>
          </a:xfrm>
          <a:prstGeom prst="rect">
            <a:avLst/>
          </a:prstGeom>
        </p:spPr>
      </p:pic>
      <p:sp>
        <p:nvSpPr>
          <p:cNvPr id="7" name="TextBox 7"/>
          <p:cNvSpPr txBox="1"/>
          <p:nvPr/>
        </p:nvSpPr>
        <p:spPr>
          <a:xfrm>
            <a:off x="9685636" y="2766758"/>
            <a:ext cx="4238625" cy="446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17"/>
              </a:lnSpc>
            </a:pPr>
            <a:r>
              <a:rPr lang="en-US" sz="2688" spc="107" dirty="0">
                <a:solidFill>
                  <a:srgbClr val="FFFFFF"/>
                </a:solidFill>
                <a:latin typeface="Lato Heavy"/>
              </a:rPr>
              <a:t>2. DATA ANALYSIS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4354472" y="6195758"/>
            <a:ext cx="4343400" cy="44614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3817"/>
              </a:lnSpc>
            </a:pPr>
            <a:r>
              <a:rPr lang="en-US" sz="2688" b="1" spc="107" dirty="0">
                <a:solidFill>
                  <a:srgbClr val="FFFFFF"/>
                </a:solidFill>
                <a:latin typeface="Lato Heavy"/>
              </a:rPr>
              <a:t>3. DATA PERSERVATION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448801" y="6196275"/>
            <a:ext cx="4696644" cy="44614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3817"/>
              </a:lnSpc>
            </a:pPr>
            <a:r>
              <a:rPr lang="en-US" sz="2688" b="1" spc="107" dirty="0">
                <a:solidFill>
                  <a:srgbClr val="FFFFFF"/>
                </a:solidFill>
                <a:latin typeface="Lato Heavy"/>
              </a:rPr>
              <a:t>4. OPERATIONALIZATION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415133" y="977702"/>
            <a:ext cx="13461504" cy="9431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59"/>
              </a:lnSpc>
            </a:pPr>
            <a:r>
              <a:rPr lang="en-US" sz="6367" b="1" dirty="0">
                <a:solidFill>
                  <a:srgbClr val="FF1402"/>
                </a:solidFill>
                <a:latin typeface="Lato Heavy"/>
              </a:rPr>
              <a:t>Data Management Plan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9676" y="4327960"/>
            <a:ext cx="7580924" cy="2416559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654144" lvl="1" indent="-327072">
              <a:lnSpc>
                <a:spcPts val="4754"/>
              </a:lnSpc>
              <a:buFont typeface="Arial"/>
              <a:buChar char="•"/>
            </a:pPr>
            <a:r>
              <a:rPr lang="en-US" sz="3962" b="1" dirty="0">
                <a:solidFill>
                  <a:schemeClr val="bg1"/>
                </a:solidFill>
                <a:latin typeface="Lato"/>
              </a:rPr>
              <a:t>Spent most of time refining research question and hypothesis, as well as in data acquisition phase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39292" y="2437456"/>
            <a:ext cx="12781508" cy="1441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chemeClr val="bg1"/>
                </a:solidFill>
                <a:latin typeface="Lato Heavy"/>
              </a:rPr>
              <a:t>Workflow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CF5B80-858B-4A49-AC85-C07206EC44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716516"/>
            <a:ext cx="7404100" cy="95377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B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9676" y="4327960"/>
            <a:ext cx="7733324" cy="364766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98572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Imported data source into Google </a:t>
            </a:r>
            <a:r>
              <a:rPr lang="en-US" sz="3962" b="1" dirty="0" err="1">
                <a:solidFill>
                  <a:srgbClr val="FFFFFF"/>
                </a:solidFill>
                <a:latin typeface="Lato"/>
              </a:rPr>
              <a:t>Colab</a:t>
            </a:r>
            <a:r>
              <a:rPr lang="en-US" sz="3962" b="1" dirty="0">
                <a:solidFill>
                  <a:srgbClr val="FFFFFF"/>
                </a:solidFill>
                <a:latin typeface="Lato"/>
              </a:rPr>
              <a:t> using pandas</a:t>
            </a:r>
          </a:p>
          <a:p>
            <a:pPr marL="898572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Used code to filter Texas Census tracts that do not qualify as HTC (2010 response rate &lt;= 73%)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239292" y="2437456"/>
            <a:ext cx="10648950" cy="14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rgbClr val="FFFFFF"/>
                </a:solidFill>
                <a:latin typeface="Lato Heavy"/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F7D5C0-4A4C-A24F-A356-94E97A32C1F0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9753600" y="3636239"/>
            <a:ext cx="7696200" cy="6003061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8B6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1239292" y="2437456"/>
            <a:ext cx="10648950" cy="14418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11886"/>
              </a:lnSpc>
            </a:pPr>
            <a:r>
              <a:rPr lang="en-US" sz="9905" b="1" dirty="0">
                <a:solidFill>
                  <a:srgbClr val="FFFFFF"/>
                </a:solidFill>
                <a:latin typeface="Lato Heavy"/>
              </a:rPr>
              <a:t>Methodology</a:t>
            </a:r>
          </a:p>
        </p:txBody>
      </p:sp>
      <p:sp>
        <p:nvSpPr>
          <p:cNvPr id="4" name="TextBox 2">
            <a:extLst>
              <a:ext uri="{FF2B5EF4-FFF2-40B4-BE49-F238E27FC236}">
                <a16:creationId xmlns:a16="http://schemas.microsoft.com/office/drawing/2014/main" id="{6E7B8127-6366-3441-A0E3-0156B984C6B2}"/>
              </a:ext>
            </a:extLst>
          </p:cNvPr>
          <p:cNvSpPr txBox="1"/>
          <p:nvPr/>
        </p:nvSpPr>
        <p:spPr>
          <a:xfrm>
            <a:off x="1239292" y="4457700"/>
            <a:ext cx="6075908" cy="487877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898572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Wrote Python function to create Matplotlib for data (i.e., race and ethnicity vs. 2010 response rate)</a:t>
            </a:r>
          </a:p>
          <a:p>
            <a:pPr marL="898572" lvl="1" indent="-571500">
              <a:lnSpc>
                <a:spcPts val="4754"/>
              </a:lnSpc>
              <a:buFont typeface="Arial" panose="020B0604020202020204" pitchFamily="34" charset="0"/>
              <a:buChar char="•"/>
            </a:pPr>
            <a:r>
              <a:rPr lang="en-US" sz="3962" b="1" dirty="0">
                <a:solidFill>
                  <a:srgbClr val="FFFFFF"/>
                </a:solidFill>
                <a:latin typeface="Lato"/>
              </a:rPr>
              <a:t>Uploaded Google </a:t>
            </a:r>
            <a:r>
              <a:rPr lang="en-US" sz="3962" b="1" dirty="0" err="1">
                <a:solidFill>
                  <a:srgbClr val="FFFFFF"/>
                </a:solidFill>
                <a:latin typeface="Lato"/>
              </a:rPr>
              <a:t>Colab</a:t>
            </a:r>
            <a:r>
              <a:rPr lang="en-US" sz="3962" b="1" dirty="0">
                <a:solidFill>
                  <a:srgbClr val="FFFFFF"/>
                </a:solidFill>
                <a:latin typeface="Lato"/>
              </a:rPr>
              <a:t> file to </a:t>
            </a:r>
            <a:r>
              <a:rPr lang="en-US" sz="3962" b="1" dirty="0" err="1">
                <a:solidFill>
                  <a:srgbClr val="FFFFFF"/>
                </a:solidFill>
                <a:latin typeface="Lato"/>
              </a:rPr>
              <a:t>Github</a:t>
            </a:r>
            <a:r>
              <a:rPr lang="en-US" sz="3962" b="1" dirty="0">
                <a:solidFill>
                  <a:srgbClr val="FFFFFF"/>
                </a:solidFill>
                <a:latin typeface="Lato"/>
              </a:rPr>
              <a:t> Repository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C245F4A-6718-104B-9CFE-37CCC93570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3800" y="4991100"/>
            <a:ext cx="10396049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1140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447</Words>
  <Application>Microsoft Macintosh PowerPoint</Application>
  <PresentationFormat>Custom</PresentationFormat>
  <Paragraphs>68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Lato Heavy</vt:lpstr>
      <vt:lpstr>Calibri</vt:lpstr>
      <vt:lpstr>Lato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Planti Corner</dc:title>
  <cp:lastModifiedBy>Miranda Badgett</cp:lastModifiedBy>
  <cp:revision>57</cp:revision>
  <dcterms:created xsi:type="dcterms:W3CDTF">2006-08-16T00:00:00Z</dcterms:created>
  <dcterms:modified xsi:type="dcterms:W3CDTF">2019-05-10T16:21:08Z</dcterms:modified>
  <dc:identifier>DADZg3L7gdQ</dc:identifier>
</cp:coreProperties>
</file>

<file path=docProps/thumbnail.jpeg>
</file>